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1"/>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108" d="100"/>
          <a:sy n="108" d="100"/>
        </p:scale>
        <p:origin x="-78" y="-144"/>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DABC6A5-B651-4405-BBD4-29BC2A35FC8E}" type="datetimeFigureOut">
              <a:rPr lang="en-US" smtClean="0"/>
              <a:t>11/4/2014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2A6C89-5AF6-45CF-9DC5-8C0BFAF89F6B}" type="slidenum">
              <a:rPr lang="en-US" smtClean="0"/>
              <a:t>‹#›</a:t>
            </a:fld>
            <a:endParaRPr lang="en-US"/>
          </a:p>
        </p:txBody>
      </p:sp>
    </p:spTree>
    <p:extLst>
      <p:ext uri="{BB962C8B-B14F-4D97-AF65-F5344CB8AC3E}">
        <p14:creationId xmlns:p14="http://schemas.microsoft.com/office/powerpoint/2010/main" val="2269381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76655" y="428017"/>
            <a:ext cx="8229600" cy="5749047"/>
          </a:xfrm>
          <a:prstGeom prst="rect">
            <a:avLst/>
          </a:prstGeom>
        </p:spPr>
        <p:txBody>
          <a:bodyPr>
            <a:normAutofit/>
          </a:bodyPr>
          <a:lstStyle>
            <a:lvl1pPr marL="0" indent="0" algn="l">
              <a:lnSpc>
                <a:spcPct val="150000"/>
              </a:lnSpc>
              <a:buNone/>
              <a:defRPr sz="4400">
                <a:latin typeface="Comic Sans MS" panose="030F0702030302020204" pitchFamily="66"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endParaRPr lang="en-US" dirty="0"/>
          </a:p>
        </p:txBody>
      </p:sp>
      <p:sp>
        <p:nvSpPr>
          <p:cNvPr id="4" name="Date Placeholder 3"/>
          <p:cNvSpPr>
            <a:spLocks noGrp="1"/>
          </p:cNvSpPr>
          <p:nvPr>
            <p:ph type="dt" sz="half" idx="10"/>
          </p:nvPr>
        </p:nvSpPr>
        <p:spPr/>
        <p:txBody>
          <a:bodyPr/>
          <a:lstStyle>
            <a:lvl1pPr>
              <a:defRPr>
                <a:solidFill>
                  <a:schemeClr val="tx1"/>
                </a:solidFill>
              </a:defRPr>
            </a:lvl1pPr>
          </a:lstStyle>
          <a:p>
            <a:r>
              <a:rPr lang="en-US" smtClean="0"/>
              <a:t>October 2014</a:t>
            </a:r>
            <a:endParaRPr lang="en-US" dirty="0"/>
          </a:p>
        </p:txBody>
      </p:sp>
      <p:sp>
        <p:nvSpPr>
          <p:cNvPr id="5" name="Footer Placeholder 4"/>
          <p:cNvSpPr>
            <a:spLocks noGrp="1"/>
          </p:cNvSpPr>
          <p:nvPr>
            <p:ph type="ftr" sz="quarter" idx="11"/>
          </p:nvPr>
        </p:nvSpPr>
        <p:spPr>
          <a:xfrm>
            <a:off x="2999767" y="6356351"/>
            <a:ext cx="3086100" cy="365125"/>
          </a:xfrm>
        </p:spPr>
        <p:txBody>
          <a:bodyPr/>
          <a:lstStyle>
            <a:lvl1pPr>
              <a:defRPr>
                <a:solidFill>
                  <a:schemeClr val="tx1"/>
                </a:solidFill>
              </a:defRPr>
            </a:lvl1pPr>
          </a:lstStyle>
          <a:p>
            <a:r>
              <a:rPr lang="en-US" smtClean="0"/>
              <a:t>Secondary Science - Environmental Systems</a:t>
            </a:r>
            <a:endParaRPr lang="en-US" dirty="0"/>
          </a:p>
        </p:txBody>
      </p:sp>
    </p:spTree>
    <p:extLst>
      <p:ext uri="{BB962C8B-B14F-4D97-AF65-F5344CB8AC3E}">
        <p14:creationId xmlns:p14="http://schemas.microsoft.com/office/powerpoint/2010/main" val="3971777256"/>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ntent Standar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76655" y="428017"/>
            <a:ext cx="8229600" cy="5749047"/>
          </a:xfrm>
          <a:prstGeom prst="rect">
            <a:avLst/>
          </a:prstGeom>
        </p:spPr>
        <p:txBody>
          <a:bodyPr>
            <a:normAutofit/>
          </a:bodyPr>
          <a:lstStyle>
            <a:lvl1pPr marL="0" indent="0" algn="l">
              <a:lnSpc>
                <a:spcPct val="150000"/>
              </a:lnSpc>
              <a:buNone/>
              <a:defRPr sz="4400">
                <a:latin typeface="Comic Sans MS" panose="030F0702030302020204" pitchFamily="66"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endParaRPr lang="en-US" dirty="0"/>
          </a:p>
        </p:txBody>
      </p:sp>
      <p:sp>
        <p:nvSpPr>
          <p:cNvPr id="4" name="Date Placeholder 3"/>
          <p:cNvSpPr>
            <a:spLocks noGrp="1"/>
          </p:cNvSpPr>
          <p:nvPr>
            <p:ph type="dt" sz="half" idx="10"/>
          </p:nvPr>
        </p:nvSpPr>
        <p:spPr/>
        <p:txBody>
          <a:bodyPr/>
          <a:lstStyle>
            <a:lvl1pPr>
              <a:defRPr>
                <a:solidFill>
                  <a:schemeClr val="tx1"/>
                </a:solidFill>
              </a:defRPr>
            </a:lvl1pPr>
          </a:lstStyle>
          <a:p>
            <a:r>
              <a:rPr lang="en-US" smtClean="0"/>
              <a:t>October 2014</a:t>
            </a:r>
            <a:endParaRPr lang="en-US" dirty="0"/>
          </a:p>
        </p:txBody>
      </p:sp>
      <p:sp>
        <p:nvSpPr>
          <p:cNvPr id="5" name="Footer Placeholder 4"/>
          <p:cNvSpPr>
            <a:spLocks noGrp="1"/>
          </p:cNvSpPr>
          <p:nvPr>
            <p:ph type="ftr" sz="quarter" idx="11"/>
          </p:nvPr>
        </p:nvSpPr>
        <p:spPr>
          <a:xfrm>
            <a:off x="2999767" y="6356351"/>
            <a:ext cx="3086100" cy="365125"/>
          </a:xfrm>
        </p:spPr>
        <p:txBody>
          <a:bodyPr/>
          <a:lstStyle>
            <a:lvl1pPr>
              <a:defRPr>
                <a:solidFill>
                  <a:schemeClr val="tx1"/>
                </a:solidFill>
              </a:defRPr>
            </a:lvl1pPr>
          </a:lstStyle>
          <a:p>
            <a:r>
              <a:rPr lang="en-US" smtClean="0"/>
              <a:t>Secondary Science - Environmental Systems</a:t>
            </a:r>
            <a:endParaRPr lang="en-US" dirty="0"/>
          </a:p>
        </p:txBody>
      </p:sp>
    </p:spTree>
    <p:extLst>
      <p:ext uri="{BB962C8B-B14F-4D97-AF65-F5344CB8AC3E}">
        <p14:creationId xmlns:p14="http://schemas.microsoft.com/office/powerpoint/2010/main" val="1629883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rocess Skill">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76655" y="428017"/>
            <a:ext cx="8229600" cy="5749047"/>
          </a:xfrm>
          <a:prstGeom prst="rect">
            <a:avLst/>
          </a:prstGeom>
        </p:spPr>
        <p:txBody>
          <a:bodyPr>
            <a:normAutofit/>
          </a:bodyPr>
          <a:lstStyle>
            <a:lvl1pPr marL="0" indent="0" algn="l">
              <a:lnSpc>
                <a:spcPct val="150000"/>
              </a:lnSpc>
              <a:buNone/>
              <a:defRPr sz="4400">
                <a:latin typeface="Comic Sans MS" panose="030F0702030302020204" pitchFamily="66"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endParaRPr lang="en-US" dirty="0"/>
          </a:p>
        </p:txBody>
      </p:sp>
      <p:sp>
        <p:nvSpPr>
          <p:cNvPr id="4" name="Date Placeholder 3"/>
          <p:cNvSpPr>
            <a:spLocks noGrp="1"/>
          </p:cNvSpPr>
          <p:nvPr>
            <p:ph type="dt" sz="half" idx="10"/>
          </p:nvPr>
        </p:nvSpPr>
        <p:spPr/>
        <p:txBody>
          <a:bodyPr/>
          <a:lstStyle>
            <a:lvl1pPr>
              <a:defRPr>
                <a:solidFill>
                  <a:schemeClr val="tx1"/>
                </a:solidFill>
              </a:defRPr>
            </a:lvl1pPr>
          </a:lstStyle>
          <a:p>
            <a:r>
              <a:rPr lang="en-US" smtClean="0"/>
              <a:t>October 2014</a:t>
            </a:r>
            <a:endParaRPr lang="en-US" dirty="0"/>
          </a:p>
        </p:txBody>
      </p:sp>
      <p:sp>
        <p:nvSpPr>
          <p:cNvPr id="5" name="Footer Placeholder 4"/>
          <p:cNvSpPr>
            <a:spLocks noGrp="1"/>
          </p:cNvSpPr>
          <p:nvPr>
            <p:ph type="ftr" sz="quarter" idx="11"/>
          </p:nvPr>
        </p:nvSpPr>
        <p:spPr>
          <a:xfrm>
            <a:off x="2999767" y="6356351"/>
            <a:ext cx="3086100" cy="365125"/>
          </a:xfrm>
        </p:spPr>
        <p:txBody>
          <a:bodyPr/>
          <a:lstStyle>
            <a:lvl1pPr>
              <a:defRPr>
                <a:solidFill>
                  <a:schemeClr val="tx1"/>
                </a:solidFill>
              </a:defRPr>
            </a:lvl1pPr>
          </a:lstStyle>
          <a:p>
            <a:r>
              <a:rPr lang="en-US" smtClean="0"/>
              <a:t>Secondary Science - Environmental Systems</a:t>
            </a:r>
            <a:endParaRPr lang="en-US" dirty="0"/>
          </a:p>
        </p:txBody>
      </p:sp>
      <p:sp>
        <p:nvSpPr>
          <p:cNvPr id="6" name="Date Placeholder 3"/>
          <p:cNvSpPr txBox="1">
            <a:spLocks/>
          </p:cNvSpPr>
          <p:nvPr userDrawn="1"/>
        </p:nvSpPr>
        <p:spPr>
          <a:xfrm>
            <a:off x="6648855" y="6356351"/>
            <a:ext cx="2057400" cy="36512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dirty="0" smtClean="0"/>
              <a:t>Process Skill</a:t>
            </a:r>
            <a:endParaRPr lang="en-US" dirty="0"/>
          </a:p>
        </p:txBody>
      </p:sp>
    </p:spTree>
    <p:extLst>
      <p:ext uri="{BB962C8B-B14F-4D97-AF65-F5344CB8AC3E}">
        <p14:creationId xmlns:p14="http://schemas.microsoft.com/office/powerpoint/2010/main" val="1459054814"/>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October 2014</a:t>
            </a:r>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Secondary Science - Environmental Systems</a:t>
            </a:r>
            <a:endParaRPr lang="en-US" dirty="0"/>
          </a:p>
        </p:txBody>
      </p:sp>
      <p:sp>
        <p:nvSpPr>
          <p:cNvPr id="7" name="Subtitle 2"/>
          <p:cNvSpPr txBox="1">
            <a:spLocks/>
          </p:cNvSpPr>
          <p:nvPr userDrawn="1"/>
        </p:nvSpPr>
        <p:spPr>
          <a:xfrm>
            <a:off x="476655" y="428017"/>
            <a:ext cx="8229600" cy="5749047"/>
          </a:xfrm>
          <a:prstGeom prst="rect">
            <a:avLst/>
          </a:prstGeom>
        </p:spPr>
        <p:txBody>
          <a:bodyPr>
            <a:normAutofit/>
          </a:bodyPr>
          <a:lstStyle>
            <a:lvl1pPr marL="0" indent="0" algn="l" defTabSz="914400" rtl="0" eaLnBrk="1" latinLnBrk="0" hangingPunct="1">
              <a:lnSpc>
                <a:spcPct val="90000"/>
              </a:lnSpc>
              <a:spcBef>
                <a:spcPts val="1000"/>
              </a:spcBef>
              <a:buFont typeface="Arial" panose="020B0604020202020204" pitchFamily="34" charset="0"/>
              <a:buNone/>
              <a:defRPr sz="3600" kern="1200">
                <a:solidFill>
                  <a:schemeClr val="tx1"/>
                </a:solidFill>
                <a:latin typeface="Comic Sans MS" panose="030F0702030302020204" pitchFamily="66" charset="0"/>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en-US" dirty="0"/>
          </a:p>
        </p:txBody>
      </p:sp>
    </p:spTree>
    <p:extLst>
      <p:ext uri="{BB962C8B-B14F-4D97-AF65-F5344CB8AC3E}">
        <p14:creationId xmlns:p14="http://schemas.microsoft.com/office/powerpoint/2010/main" val="148053184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Lst>
  <p:timing>
    <p:tnLst>
      <p:par>
        <p:cTn id="1" dur="indefinite" restart="never" nodeType="tmRoot"/>
      </p:par>
    </p:tnLst>
  </p:timing>
  <p:hf sldNum="0"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0" indent="0" algn="l" defTabSz="914400" rtl="0" eaLnBrk="1" latinLnBrk="0" hangingPunct="1">
        <a:lnSpc>
          <a:spcPct val="90000"/>
        </a:lnSpc>
        <a:spcBef>
          <a:spcPts val="1000"/>
        </a:spcBef>
        <a:buFont typeface="Arial" panose="020B0604020202020204" pitchFamily="34" charset="0"/>
        <a:buNone/>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85000" lnSpcReduction="10000"/>
          </a:bodyPr>
          <a:lstStyle/>
          <a:p>
            <a:r>
              <a:rPr lang="en-US" dirty="0"/>
              <a:t>demonstrate safe practices during laboratory and field investigations, including appropriate first aid responses to accidents that could occur in the field such as insect stings, animal bites, overheating, sprains, and breaks.[EVS.1A]</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Secondary Science - Environmental Systems</a:t>
            </a:r>
            <a:endParaRPr lang="en-US" dirty="0"/>
          </a:p>
        </p:txBody>
      </p:sp>
    </p:spTree>
    <p:extLst>
      <p:ext uri="{BB962C8B-B14F-4D97-AF65-F5344CB8AC3E}">
        <p14:creationId xmlns:p14="http://schemas.microsoft.com/office/powerpoint/2010/main" val="12378431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70000" lnSpcReduction="20000"/>
          </a:bodyPr>
          <a:lstStyle/>
          <a:p>
            <a:r>
              <a:rPr lang="en-US" dirty="0"/>
              <a:t>use a wide variety of additional course apparatuses, equipment, techniques, materials, and procedures as appropriate such as air quality testing devices, cameras, flow meters, Global Positioning System (GPS) units, Geographic Information System (GIS) software, computer models, </a:t>
            </a:r>
            <a:r>
              <a:rPr lang="en-US" dirty="0" err="1"/>
              <a:t>densiometers</a:t>
            </a:r>
            <a:r>
              <a:rPr lang="en-US" dirty="0"/>
              <a:t>, clinometers, and field journals.[EVS.2H]</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Secondary Science - Environmental Systems</a:t>
            </a:r>
            <a:endParaRPr lang="en-US" dirty="0"/>
          </a:p>
        </p:txBody>
      </p:sp>
    </p:spTree>
    <p:extLst>
      <p:ext uri="{BB962C8B-B14F-4D97-AF65-F5344CB8AC3E}">
        <p14:creationId xmlns:p14="http://schemas.microsoft.com/office/powerpoint/2010/main" val="14796563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organize, analyze, evaluate, build models, make inferences, and predict trends from data.[EVS.2I]</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Secondary Science - Environmental Systems</a:t>
            </a:r>
            <a:endParaRPr lang="en-US" dirty="0"/>
          </a:p>
        </p:txBody>
      </p:sp>
    </p:spTree>
    <p:extLst>
      <p:ext uri="{BB962C8B-B14F-4D97-AF65-F5344CB8AC3E}">
        <p14:creationId xmlns:p14="http://schemas.microsoft.com/office/powerpoint/2010/main" val="7929795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perform calculations using dimensional analysis, significant digits, and scientific notation.[EVS.2J]</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Secondary Science - Environmental Systems</a:t>
            </a:r>
            <a:endParaRPr lang="en-US" dirty="0"/>
          </a:p>
        </p:txBody>
      </p:sp>
    </p:spTree>
    <p:extLst>
      <p:ext uri="{BB962C8B-B14F-4D97-AF65-F5344CB8AC3E}">
        <p14:creationId xmlns:p14="http://schemas.microsoft.com/office/powerpoint/2010/main" val="37347005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85000" lnSpcReduction="10000"/>
          </a:bodyPr>
          <a:lstStyle/>
          <a:p>
            <a:r>
              <a:rPr lang="en-US" dirty="0"/>
              <a:t>communicate valid conclusions supported by the data through methods such as lab reports, labeled drawings, graphic organizers, journals, summaries, oral reports, and technology-based reports.[EVS.2K]</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Secondary Science - Environmental Systems</a:t>
            </a:r>
            <a:endParaRPr lang="en-US" dirty="0"/>
          </a:p>
        </p:txBody>
      </p:sp>
    </p:spTree>
    <p:extLst>
      <p:ext uri="{BB962C8B-B14F-4D97-AF65-F5344CB8AC3E}">
        <p14:creationId xmlns:p14="http://schemas.microsoft.com/office/powerpoint/2010/main" val="15677744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70000" lnSpcReduction="20000"/>
          </a:bodyPr>
          <a:lstStyle/>
          <a:p>
            <a:r>
              <a:rPr lang="en-US" dirty="0"/>
              <a:t>in all fields of science, analyze, evaluate, and critique scientific explanations by using empirical evidence, logical reasoning, and experimental and observational testing, including examining all sides of scientific evidence of those scientific explanations, so as to encourage critical thinking by the student.[EVS.3A]</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Secondary Science - Environmental Systems</a:t>
            </a:r>
            <a:endParaRPr lang="en-US" dirty="0"/>
          </a:p>
        </p:txBody>
      </p:sp>
    </p:spTree>
    <p:extLst>
      <p:ext uri="{BB962C8B-B14F-4D97-AF65-F5344CB8AC3E}">
        <p14:creationId xmlns:p14="http://schemas.microsoft.com/office/powerpoint/2010/main" val="16162622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92500"/>
          </a:bodyPr>
          <a:lstStyle/>
          <a:p>
            <a:r>
              <a:rPr lang="en-US" dirty="0"/>
              <a:t>communicate and apply scientific information extracted from various sources such as current events, news reports, published journal articles, and marketing materials.[EVS.3B]</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Secondary Science - Environmental Systems</a:t>
            </a:r>
            <a:endParaRPr lang="en-US" dirty="0"/>
          </a:p>
        </p:txBody>
      </p:sp>
    </p:spTree>
    <p:extLst>
      <p:ext uri="{BB962C8B-B14F-4D97-AF65-F5344CB8AC3E}">
        <p14:creationId xmlns:p14="http://schemas.microsoft.com/office/powerpoint/2010/main" val="262777740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draw inferences based on data related to promotional materials for products and services.[EVS.3C]</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Secondary Science - Environmental Systems</a:t>
            </a:r>
            <a:endParaRPr lang="en-US" dirty="0"/>
          </a:p>
        </p:txBody>
      </p:sp>
    </p:spTree>
    <p:extLst>
      <p:ext uri="{BB962C8B-B14F-4D97-AF65-F5344CB8AC3E}">
        <p14:creationId xmlns:p14="http://schemas.microsoft.com/office/powerpoint/2010/main" val="101745187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evaluate the impact of research on scientific thought, society, and the environment.[EVS.3D]</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Secondary Science - Environmental Systems</a:t>
            </a:r>
            <a:endParaRPr lang="en-US" dirty="0"/>
          </a:p>
        </p:txBody>
      </p:sp>
    </p:spTree>
    <p:extLst>
      <p:ext uri="{BB962C8B-B14F-4D97-AF65-F5344CB8AC3E}">
        <p14:creationId xmlns:p14="http://schemas.microsoft.com/office/powerpoint/2010/main" val="311552476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describe the connection between environmental science and future careers.[EVS.3E]</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Secondary Science - Environmental Systems</a:t>
            </a:r>
            <a:endParaRPr lang="en-US" dirty="0"/>
          </a:p>
        </p:txBody>
      </p:sp>
    </p:spTree>
    <p:extLst>
      <p:ext uri="{BB962C8B-B14F-4D97-AF65-F5344CB8AC3E}">
        <p14:creationId xmlns:p14="http://schemas.microsoft.com/office/powerpoint/2010/main" val="112004158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research and describe the history of environmental science and contributions of scientists.[EVS.3F]</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Secondary Science - Environmental Systems</a:t>
            </a:r>
            <a:endParaRPr lang="en-US" dirty="0"/>
          </a:p>
        </p:txBody>
      </p:sp>
    </p:spTree>
    <p:extLst>
      <p:ext uri="{BB962C8B-B14F-4D97-AF65-F5344CB8AC3E}">
        <p14:creationId xmlns:p14="http://schemas.microsoft.com/office/powerpoint/2010/main" val="31326540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demonstrate an understanding of the use and conservation of resources and the proper disposal or recycling of materials.[EVS.1B]</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Secondary Science - Environmental Systems</a:t>
            </a:r>
            <a:endParaRPr lang="en-US" dirty="0"/>
          </a:p>
        </p:txBody>
      </p:sp>
    </p:spTree>
    <p:extLst>
      <p:ext uri="{BB962C8B-B14F-4D97-AF65-F5344CB8AC3E}">
        <p14:creationId xmlns:p14="http://schemas.microsoft.com/office/powerpoint/2010/main" val="8478133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know the definition of science and understand that it has limitations, as specified in subsection (b)(2) of this section.[EVS.2A]</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Secondary Science - Environmental Systems</a:t>
            </a:r>
            <a:endParaRPr lang="en-US" dirty="0"/>
          </a:p>
        </p:txBody>
      </p:sp>
    </p:spTree>
    <p:extLst>
      <p:ext uri="{BB962C8B-B14F-4D97-AF65-F5344CB8AC3E}">
        <p14:creationId xmlns:p14="http://schemas.microsoft.com/office/powerpoint/2010/main" val="9320520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77500" lnSpcReduction="20000"/>
          </a:bodyPr>
          <a:lstStyle/>
          <a:p>
            <a:r>
              <a:rPr lang="en-US" dirty="0"/>
              <a:t>know that scientific hypotheses are tentative and testable statements that must be capable of being supported or not supported by observational evidence. Hypotheses of durable explanatory power which have been tested over a wide variety of conditions are incorporated into theories.[EVS.2B]</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Secondary Science - Environmental Systems</a:t>
            </a:r>
            <a:endParaRPr lang="en-US" dirty="0"/>
          </a:p>
        </p:txBody>
      </p:sp>
    </p:spTree>
    <p:extLst>
      <p:ext uri="{BB962C8B-B14F-4D97-AF65-F5344CB8AC3E}">
        <p14:creationId xmlns:p14="http://schemas.microsoft.com/office/powerpoint/2010/main" val="15802289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70000" lnSpcReduction="20000"/>
          </a:bodyPr>
          <a:lstStyle/>
          <a:p>
            <a:r>
              <a:rPr lang="en-US" dirty="0"/>
              <a:t>know that scientific theories are based on natural and physical phenomena and are capable of being tested by multiple independent researchers. Unlike hypotheses, scientific theories are well-established and highly-reliable explanations, but may be subject to change as new areas of science and new technologies are developed.[EVS.2C]</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Secondary Science - Environmental Systems</a:t>
            </a:r>
            <a:endParaRPr lang="en-US" dirty="0"/>
          </a:p>
        </p:txBody>
      </p:sp>
    </p:spTree>
    <p:extLst>
      <p:ext uri="{BB962C8B-B14F-4D97-AF65-F5344CB8AC3E}">
        <p14:creationId xmlns:p14="http://schemas.microsoft.com/office/powerpoint/2010/main" val="19129960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distinguish between scientific hypotheses and scientific theories.[EVS.2D]</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Secondary Science - Environmental Systems</a:t>
            </a:r>
            <a:endParaRPr lang="en-US" dirty="0"/>
          </a:p>
        </p:txBody>
      </p:sp>
    </p:spTree>
    <p:extLst>
      <p:ext uri="{BB962C8B-B14F-4D97-AF65-F5344CB8AC3E}">
        <p14:creationId xmlns:p14="http://schemas.microsoft.com/office/powerpoint/2010/main" val="36416604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85000" lnSpcReduction="10000"/>
          </a:bodyPr>
          <a:lstStyle/>
          <a:p>
            <a:r>
              <a:rPr lang="en-US" dirty="0"/>
              <a:t>follow or plan and implement investigative procedures, including making observations, asking questions, formulating testable hypotheses, and selecting equipment and technology.[EVS.2E]</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Secondary Science - Environmental Systems</a:t>
            </a:r>
            <a:endParaRPr lang="en-US" dirty="0"/>
          </a:p>
        </p:txBody>
      </p:sp>
    </p:spTree>
    <p:extLst>
      <p:ext uri="{BB962C8B-B14F-4D97-AF65-F5344CB8AC3E}">
        <p14:creationId xmlns:p14="http://schemas.microsoft.com/office/powerpoint/2010/main" val="17869659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77500" lnSpcReduction="20000"/>
          </a:bodyPr>
          <a:lstStyle/>
          <a:p>
            <a:r>
              <a:rPr lang="en-US" dirty="0"/>
              <a:t>collect data individually or collaboratively, make measurements with precision and accuracy, record values using appropriate units, and calculate statistically relevant quantities to describe data, including mean, median, and range.[EVS.2F]</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Secondary Science - Environmental Systems</a:t>
            </a:r>
            <a:endParaRPr lang="en-US" dirty="0"/>
          </a:p>
        </p:txBody>
      </p:sp>
    </p:spTree>
    <p:extLst>
      <p:ext uri="{BB962C8B-B14F-4D97-AF65-F5344CB8AC3E}">
        <p14:creationId xmlns:p14="http://schemas.microsoft.com/office/powerpoint/2010/main" val="26465505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55000" lnSpcReduction="20000"/>
          </a:bodyPr>
          <a:lstStyle/>
          <a:p>
            <a:r>
              <a:rPr lang="en-US" dirty="0"/>
              <a:t>demonstrate the use of course apparatuses, equipment, techniques, and procedures, including meter sticks, rulers, pipettes, graduated cylinders, triple beam balances, timing devices, pH meters or probes, thermometers, calculators, computers, Internet access, turbidity testing devices, hand magnifiers, work and disposable gloves, compasses, first aid kits, binoculars, field guides, water quality test kits or probes, soil test kits or probes, 100-foot appraiser's tapes, tarps, shovels, trowels, screens, buckets, and rock and mineral samples.[EVS.2G]</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Secondary Science - Environmental Systems</a:t>
            </a:r>
            <a:endParaRPr lang="en-US" dirty="0"/>
          </a:p>
        </p:txBody>
      </p:sp>
    </p:spTree>
    <p:extLst>
      <p:ext uri="{BB962C8B-B14F-4D97-AF65-F5344CB8AC3E}">
        <p14:creationId xmlns:p14="http://schemas.microsoft.com/office/powerpoint/2010/main" val="1115424554"/>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105</TotalTime>
  <Words>763</Words>
  <Application>Microsoft Office PowerPoint</Application>
  <PresentationFormat>On-screen Show (4:3)</PresentationFormat>
  <Paragraphs>57</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Caviness, Crysten</dc:creator>
  <cp:lastModifiedBy>Internal User</cp:lastModifiedBy>
  <cp:revision>15</cp:revision>
  <dcterms:created xsi:type="dcterms:W3CDTF">2014-10-20T16:17:28Z</dcterms:created>
  <dcterms:modified xsi:type="dcterms:W3CDTF">2014-11-04T16:22:40Z</dcterms:modified>
</cp:coreProperties>
</file>